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1974E5-83FF-4FD4-AAB2-D83226D5DAA1}" v="1" dt="2025-06-02T14:19:12.9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6" autoAdjust="0"/>
    <p:restoredTop sz="94660"/>
  </p:normalViewPr>
  <p:slideViewPr>
    <p:cSldViewPr snapToGrid="0">
      <p:cViewPr varScale="1">
        <p:scale>
          <a:sx n="73" d="100"/>
          <a:sy n="73" d="100"/>
        </p:scale>
        <p:origin x="94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n Misiorek" userId="b0925536-035e-4a1b-8718-4925ce672b0b" providerId="ADAL" clId="{E91974E5-83FF-4FD4-AAB2-D83226D5DAA1}"/>
    <pc:docChg chg="custSel modSld">
      <pc:chgData name="Erin Misiorek" userId="b0925536-035e-4a1b-8718-4925ce672b0b" providerId="ADAL" clId="{E91974E5-83FF-4FD4-AAB2-D83226D5DAA1}" dt="2025-06-02T14:20:38.058" v="2105" actId="2"/>
      <pc:docMkLst>
        <pc:docMk/>
      </pc:docMkLst>
      <pc:sldChg chg="delSp modSp mod">
        <pc:chgData name="Erin Misiorek" userId="b0925536-035e-4a1b-8718-4925ce672b0b" providerId="ADAL" clId="{E91974E5-83FF-4FD4-AAB2-D83226D5DAA1}" dt="2025-06-02T14:20:38.058" v="2105" actId="2"/>
        <pc:sldMkLst>
          <pc:docMk/>
          <pc:sldMk cId="3884452718" sldId="258"/>
        </pc:sldMkLst>
        <pc:spChg chg="del">
          <ac:chgData name="Erin Misiorek" userId="b0925536-035e-4a1b-8718-4925ce672b0b" providerId="ADAL" clId="{E91974E5-83FF-4FD4-AAB2-D83226D5DAA1}" dt="2025-06-02T14:11:50.622" v="1167" actId="478"/>
          <ac:spMkLst>
            <pc:docMk/>
            <pc:sldMk cId="3884452718" sldId="258"/>
            <ac:spMk id="3" creationId="{9D009827-7FDC-B366-A1AE-77C44D1750AB}"/>
          </ac:spMkLst>
        </pc:spChg>
        <pc:spChg chg="mod">
          <ac:chgData name="Erin Misiorek" userId="b0925536-035e-4a1b-8718-4925ce672b0b" providerId="ADAL" clId="{E91974E5-83FF-4FD4-AAB2-D83226D5DAA1}" dt="2025-06-02T14:18:09.042" v="2092" actId="1076"/>
          <ac:spMkLst>
            <pc:docMk/>
            <pc:sldMk cId="3884452718" sldId="258"/>
            <ac:spMk id="9" creationId="{5905F72A-A36F-7556-672D-AE7DF9B3E2F3}"/>
          </ac:spMkLst>
        </pc:spChg>
        <pc:spChg chg="mod">
          <ac:chgData name="Erin Misiorek" userId="b0925536-035e-4a1b-8718-4925ce672b0b" providerId="ADAL" clId="{E91974E5-83FF-4FD4-AAB2-D83226D5DAA1}" dt="2025-06-02T14:18:12.381" v="2093" actId="1076"/>
          <ac:spMkLst>
            <pc:docMk/>
            <pc:sldMk cId="3884452718" sldId="258"/>
            <ac:spMk id="11" creationId="{9367573A-5B0B-99EA-5B25-BD6A7486A234}"/>
          </ac:spMkLst>
        </pc:spChg>
        <pc:spChg chg="del">
          <ac:chgData name="Erin Misiorek" userId="b0925536-035e-4a1b-8718-4925ce672b0b" providerId="ADAL" clId="{E91974E5-83FF-4FD4-AAB2-D83226D5DAA1}" dt="2025-06-02T14:08:34.900" v="532" actId="478"/>
          <ac:spMkLst>
            <pc:docMk/>
            <pc:sldMk cId="3884452718" sldId="258"/>
            <ac:spMk id="13" creationId="{E0CAC705-B9D1-35B5-7A14-CC872D1B727D}"/>
          </ac:spMkLst>
        </pc:spChg>
        <pc:spChg chg="del">
          <ac:chgData name="Erin Misiorek" userId="b0925536-035e-4a1b-8718-4925ce672b0b" providerId="ADAL" clId="{E91974E5-83FF-4FD4-AAB2-D83226D5DAA1}" dt="2025-06-02T14:11:48.632" v="1166" actId="478"/>
          <ac:spMkLst>
            <pc:docMk/>
            <pc:sldMk cId="3884452718" sldId="258"/>
            <ac:spMk id="15" creationId="{2AF64ECF-DC98-C200-2E6C-053754E09066}"/>
          </ac:spMkLst>
        </pc:spChg>
        <pc:spChg chg="mod">
          <ac:chgData name="Erin Misiorek" userId="b0925536-035e-4a1b-8718-4925ce672b0b" providerId="ADAL" clId="{E91974E5-83FF-4FD4-AAB2-D83226D5DAA1}" dt="2025-06-02T14:18:23.967" v="2095" actId="1076"/>
          <ac:spMkLst>
            <pc:docMk/>
            <pc:sldMk cId="3884452718" sldId="258"/>
            <ac:spMk id="17" creationId="{9072E0C3-4301-32E2-9DD0-94D5A0FD3FDC}"/>
          </ac:spMkLst>
        </pc:spChg>
        <pc:spChg chg="del mod">
          <ac:chgData name="Erin Misiorek" userId="b0925536-035e-4a1b-8718-4925ce672b0b" providerId="ADAL" clId="{E91974E5-83FF-4FD4-AAB2-D83226D5DAA1}" dt="2025-06-02T14:08:50.993" v="558" actId="478"/>
          <ac:spMkLst>
            <pc:docMk/>
            <pc:sldMk cId="3884452718" sldId="258"/>
            <ac:spMk id="18" creationId="{BDF2951A-83F6-B89A-AD56-4BD2A39BBBC6}"/>
          </ac:spMkLst>
        </pc:spChg>
        <pc:spChg chg="mod">
          <ac:chgData name="Erin Misiorek" userId="b0925536-035e-4a1b-8718-4925ce672b0b" providerId="ADAL" clId="{E91974E5-83FF-4FD4-AAB2-D83226D5DAA1}" dt="2025-06-02T14:20:38.058" v="2105" actId="2"/>
          <ac:spMkLst>
            <pc:docMk/>
            <pc:sldMk cId="3884452718" sldId="258"/>
            <ac:spMk id="20" creationId="{22B9509C-B66B-F257-C581-2E6616F24B1C}"/>
          </ac:spMkLst>
        </pc:spChg>
        <pc:cxnChg chg="mod">
          <ac:chgData name="Erin Misiorek" userId="b0925536-035e-4a1b-8718-4925ce672b0b" providerId="ADAL" clId="{E91974E5-83FF-4FD4-AAB2-D83226D5DAA1}" dt="2025-06-02T14:18:06.946" v="2091" actId="1076"/>
          <ac:cxnSpMkLst>
            <pc:docMk/>
            <pc:sldMk cId="3884452718" sldId="258"/>
            <ac:cxnSpMk id="4" creationId="{27472281-2138-2D44-56F3-C066AA6B34A9}"/>
          </ac:cxnSpMkLst>
        </pc:cxnChg>
        <pc:cxnChg chg="mod">
          <ac:chgData name="Erin Misiorek" userId="b0925536-035e-4a1b-8718-4925ce672b0b" providerId="ADAL" clId="{E91974E5-83FF-4FD4-AAB2-D83226D5DAA1}" dt="2025-06-02T14:18:17.338" v="2094" actId="1076"/>
          <ac:cxnSpMkLst>
            <pc:docMk/>
            <pc:sldMk cId="3884452718" sldId="258"/>
            <ac:cxnSpMk id="12" creationId="{47B2B9E3-EF81-F05E-79CB-34A42354E735}"/>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334450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106363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279258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862116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395276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79323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95860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290523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5/30/2025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067422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877161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159718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5/30/2025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dirty="0"/>
          </a:p>
        </p:txBody>
      </p:sp>
      <p:sp>
        <p:nvSpPr>
          <p:cNvPr id="8" name="TextBox 7">
            <a:extLst>
              <a:ext uri="{FF2B5EF4-FFF2-40B4-BE49-F238E27FC236}">
                <a16:creationId xmlns:a16="http://schemas.microsoft.com/office/drawing/2014/main" id="{3B056D63-CAED-297B-E060-B91BBF60E5B3}"/>
              </a:ext>
            </a:extLst>
          </p:cNvPr>
          <p:cNvSpPr txBox="1"/>
          <p:nvPr>
            <p:extLst>
              <p:ext uri="{1162E1C5-73C7-4A58-AE30-91384D911F3F}">
                <p184:classification xmlns:p184="http://schemas.microsoft.com/office/powerpoint/2018/4/main" val="ftr"/>
              </p:ext>
            </p:extLst>
          </p:nvPr>
        </p:nvSpPr>
        <p:spPr>
          <a:xfrm>
            <a:off x="4934712" y="6642100"/>
            <a:ext cx="2351088" cy="152400"/>
          </a:xfrm>
          <a:prstGeom prst="rect">
            <a:avLst/>
          </a:prstGeom>
        </p:spPr>
        <p:txBody>
          <a:bodyPr horzOverflow="overflow" lIns="0" tIns="0" rIns="0" bIns="0">
            <a:spAutoFit/>
          </a:bodyPr>
          <a:lstStyle/>
          <a:p>
            <a:pPr algn="l"/>
            <a:r>
              <a:rPr lang="en-US" sz="1000" dirty="0">
                <a:solidFill>
                  <a:srgbClr val="000000">
                    <a:alpha val="50000"/>
                  </a:srgbClr>
                </a:solidFill>
                <a:latin typeface="Calibri" panose="020F0502020204030204" pitchFamily="34" charset="0"/>
                <a:ea typeface="Calibri" panose="020F0502020204030204" pitchFamily="34" charset="0"/>
                <a:cs typeface="Calibri" panose="020F0502020204030204" pitchFamily="34" charset="0"/>
              </a:rPr>
              <a:t>Loyola University Maryland Internal Use Only</a:t>
            </a:r>
          </a:p>
        </p:txBody>
      </p:sp>
    </p:spTree>
    <p:extLst>
      <p:ext uri="{BB962C8B-B14F-4D97-AF65-F5344CB8AC3E}">
        <p14:creationId xmlns:p14="http://schemas.microsoft.com/office/powerpoint/2010/main" val="25798617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28">
            <a:extLst>
              <a:ext uri="{FF2B5EF4-FFF2-40B4-BE49-F238E27FC236}">
                <a16:creationId xmlns:a16="http://schemas.microsoft.com/office/drawing/2014/main" id="{27472281-2138-2D44-56F3-C066AA6B34A9}"/>
              </a:ext>
            </a:extLst>
          </p:cNvPr>
          <p:cNvCxnSpPr>
            <a:cxnSpLocks/>
          </p:cNvCxnSpPr>
          <p:nvPr/>
        </p:nvCxnSpPr>
        <p:spPr>
          <a:xfrm>
            <a:off x="138489" y="503284"/>
            <a:ext cx="1663652" cy="0"/>
          </a:xfrm>
          <a:prstGeom prst="straightConnector1">
            <a:avLst/>
          </a:prstGeom>
          <a:noFill/>
          <a:ln w="38103" cap="flat">
            <a:solidFill>
              <a:srgbClr val="41BA77"/>
            </a:solidFill>
            <a:prstDash val="solid"/>
            <a:miter/>
          </a:ln>
        </p:spPr>
      </p:cxnSp>
      <p:sp>
        <p:nvSpPr>
          <p:cNvPr id="5" name="TextBox 4">
            <a:extLst>
              <a:ext uri="{FF2B5EF4-FFF2-40B4-BE49-F238E27FC236}">
                <a16:creationId xmlns:a16="http://schemas.microsoft.com/office/drawing/2014/main" id="{E99E91C4-E458-44D8-BD0E-6D40ED2D5818}"/>
              </a:ext>
            </a:extLst>
          </p:cNvPr>
          <p:cNvSpPr txBox="1"/>
          <p:nvPr/>
        </p:nvSpPr>
        <p:spPr>
          <a:xfrm>
            <a:off x="84817" y="102474"/>
            <a:ext cx="11809312"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Calibri"/>
              </a:rPr>
              <a:t>Club Re-Registration and Officer Transition</a:t>
            </a: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2CC51A5-1E27-FF24-D4F6-07BB0FD84D63}"/>
              </a:ext>
            </a:extLst>
          </p:cNvPr>
          <p:cNvSpPr txBox="1"/>
          <p:nvPr/>
        </p:nvSpPr>
        <p:spPr>
          <a:xfrm>
            <a:off x="460489" y="1184115"/>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5905F72A-A36F-7556-672D-AE7DF9B3E2F3}"/>
              </a:ext>
            </a:extLst>
          </p:cNvPr>
          <p:cNvSpPr txBox="1"/>
          <p:nvPr/>
        </p:nvSpPr>
        <p:spPr>
          <a:xfrm>
            <a:off x="138489" y="611372"/>
            <a:ext cx="11769537" cy="374571"/>
          </a:xfrm>
          <a:prstGeom prst="roundRect">
            <a:avLst/>
          </a:prstGeom>
          <a:solidFill>
            <a:srgbClr val="00B050"/>
          </a:solidFill>
          <a:ln w="28575">
            <a:noFill/>
          </a:ln>
        </p:spPr>
        <p:txBody>
          <a:bodyPr wrap="square" lIns="91440" tIns="45720" rIns="91440" bIns="45720" rtlCol="0" anchor="ctr">
            <a:spAutoFit/>
          </a:bodyPr>
          <a:lstStyle>
            <a:defPPr>
              <a:defRPr lang="en-US"/>
            </a:defPPr>
            <a:lvl1pPr marR="0" lvl="0" indent="0" algn="ctr" fontAlgn="auto">
              <a:lnSpc>
                <a:spcPct val="100000"/>
              </a:lnSpc>
              <a:spcBef>
                <a:spcPts val="0"/>
              </a:spcBef>
              <a:spcAft>
                <a:spcPts val="0"/>
              </a:spcAft>
              <a:buClrTx/>
              <a:buSzTx/>
              <a:buFontTx/>
              <a:buNone/>
              <a:tabLst/>
              <a:defRPr kumimoji="0" sz="1200" b="1" i="0" u="none" strike="noStrike" cap="none" spc="0" normalizeH="0" baseline="0">
                <a:ln>
                  <a:noFill/>
                </a:ln>
                <a:solidFill>
                  <a:prstClr val="white"/>
                </a:solidFill>
                <a:effectLst/>
                <a:uLnTx/>
                <a:uFillTx/>
                <a:latin typeface="Futura PT Light" panose="020B0402020204020303" pitchFamily="34" charset="0"/>
              </a:defRPr>
            </a:lvl1pPr>
            <a:lvl2pPr>
              <a:defRPr/>
            </a:lvl2pPr>
            <a:lvl3pPr>
              <a:defRPr/>
            </a:lvl3pPr>
            <a:lvl4pPr>
              <a:defRPr/>
            </a:lvl4pPr>
            <a:lvl5pPr>
              <a:defRPr/>
            </a:lvl5pPr>
            <a:lvl6pPr>
              <a:defRPr/>
            </a:lvl6pPr>
            <a:lvl7pPr>
              <a:defRPr/>
            </a:lvl7pPr>
            <a:lvl8pPr>
              <a:defRPr/>
            </a:lvl8pPr>
            <a:lvl9pPr>
              <a:defRPr/>
            </a:lvl9p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Futura PT Light"/>
                <a:ea typeface="+mn-ea"/>
                <a:cs typeface="+mn-cs"/>
              </a:rPr>
              <a:t>Club Re-Registration – What is it, and what are the requirements?</a:t>
            </a:r>
            <a:endParaRPr kumimoji="0" lang="en-US" sz="1600" b="1" i="0" u="none" strike="noStrike" kern="1200" cap="none" spc="0" normalizeH="0" baseline="0" noProof="0" dirty="0">
              <a:ln>
                <a:noFill/>
              </a:ln>
              <a:solidFill>
                <a:prstClr val="white"/>
              </a:solidFill>
              <a:effectLst/>
              <a:uLnTx/>
              <a:uFillTx/>
              <a:latin typeface="Futura PT Light" panose="020B0402020204020303" pitchFamily="34" charset="0"/>
              <a:ea typeface="+mn-ea"/>
              <a:cs typeface="+mn-cs"/>
            </a:endParaRPr>
          </a:p>
        </p:txBody>
      </p:sp>
      <p:sp>
        <p:nvSpPr>
          <p:cNvPr id="10" name="TextBox 9">
            <a:extLst>
              <a:ext uri="{FF2B5EF4-FFF2-40B4-BE49-F238E27FC236}">
                <a16:creationId xmlns:a16="http://schemas.microsoft.com/office/drawing/2014/main" id="{F0B1C3CE-ED69-A0CE-8054-C0CF290C9B71}"/>
              </a:ext>
            </a:extLst>
          </p:cNvPr>
          <p:cNvSpPr txBox="1"/>
          <p:nvPr/>
        </p:nvSpPr>
        <p:spPr>
          <a:xfrm>
            <a:off x="2335338" y="1545928"/>
            <a:ext cx="38100" cy="73458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9367573A-5B0B-99EA-5B25-BD6A7486A234}"/>
              </a:ext>
            </a:extLst>
          </p:cNvPr>
          <p:cNvSpPr txBox="1"/>
          <p:nvPr/>
        </p:nvSpPr>
        <p:spPr>
          <a:xfrm>
            <a:off x="84817" y="1054663"/>
            <a:ext cx="12046286" cy="2800767"/>
          </a:xfrm>
          <a:prstGeom prst="rect">
            <a:avLst/>
          </a:prstGeom>
          <a:no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Calibri"/>
              </a:rPr>
              <a:t>Club re-registration is an annual process that all clubs must complete in order to be considered an active Registered Student Organization for the upcoming academic year. This process allows clubs to verify information, update their leadership and governing documents, and provides space for reflection. Re-registration typically takes place between the months of March and April each spring semester. Requirements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prstClr val="black"/>
                </a:solidFill>
                <a:latin typeface="Calibri" panose="020F0502020204030204"/>
                <a:cs typeface="Calibri"/>
              </a:rPr>
              <a:t>A student club officer should complete the re-registration form in its entirety on The Bridge. Students should see a blue banner at the top of their club’s Bridge group that links to the form.</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prstClr val="black"/>
                </a:solidFill>
                <a:latin typeface="Calibri" panose="020F0502020204030204"/>
                <a:cs typeface="Calibri"/>
              </a:rPr>
              <a:t>The club moderator should submit a new Moderator Verification Form for the next year.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Calibri"/>
              </a:rPr>
              <a:t>The club moderat</a:t>
            </a:r>
            <a:r>
              <a:rPr lang="en-US" sz="1600" dirty="0">
                <a:solidFill>
                  <a:prstClr val="black"/>
                </a:solidFill>
                <a:latin typeface="Calibri" panose="020F0502020204030204"/>
                <a:cs typeface="Calibri"/>
              </a:rPr>
              <a:t>or should approve the club re-registration form, found in “My Workflows” on The Bridge.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prstClr val="black"/>
                </a:solidFill>
                <a:latin typeface="Calibri" panose="020F0502020204030204"/>
                <a:cs typeface="Calibri"/>
              </a:rPr>
              <a:t>Student Leadership and Involvement will make the final approval on all club re-registration forms.</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Calibri"/>
            </a:endParaRPr>
          </a:p>
        </p:txBody>
      </p:sp>
      <p:cxnSp>
        <p:nvCxnSpPr>
          <p:cNvPr id="12" name="Straight Connector 28">
            <a:extLst>
              <a:ext uri="{FF2B5EF4-FFF2-40B4-BE49-F238E27FC236}">
                <a16:creationId xmlns:a16="http://schemas.microsoft.com/office/drawing/2014/main" id="{47B2B9E3-EF81-F05E-79CB-34A42354E735}"/>
              </a:ext>
            </a:extLst>
          </p:cNvPr>
          <p:cNvCxnSpPr>
            <a:cxnSpLocks/>
          </p:cNvCxnSpPr>
          <p:nvPr/>
        </p:nvCxnSpPr>
        <p:spPr>
          <a:xfrm>
            <a:off x="124592" y="3429000"/>
            <a:ext cx="11454529" cy="0"/>
          </a:xfrm>
          <a:prstGeom prst="straightConnector1">
            <a:avLst/>
          </a:prstGeom>
          <a:noFill/>
          <a:ln w="38103" cap="flat">
            <a:solidFill>
              <a:srgbClr val="41BA77"/>
            </a:solidFill>
            <a:prstDash val="solid"/>
            <a:miter/>
          </a:ln>
        </p:spPr>
      </p:cxnSp>
      <p:sp>
        <p:nvSpPr>
          <p:cNvPr id="17" name="TextBox 16">
            <a:extLst>
              <a:ext uri="{FF2B5EF4-FFF2-40B4-BE49-F238E27FC236}">
                <a16:creationId xmlns:a16="http://schemas.microsoft.com/office/drawing/2014/main" id="{9072E0C3-4301-32E2-9DD0-94D5A0FD3FDC}"/>
              </a:ext>
            </a:extLst>
          </p:cNvPr>
          <p:cNvSpPr txBox="1"/>
          <p:nvPr/>
        </p:nvSpPr>
        <p:spPr>
          <a:xfrm>
            <a:off x="138489" y="3522967"/>
            <a:ext cx="11769537" cy="374571"/>
          </a:xfrm>
          <a:prstGeom prst="roundRect">
            <a:avLst/>
          </a:prstGeom>
          <a:solidFill>
            <a:srgbClr val="00B050"/>
          </a:solidFill>
          <a:ln w="28575">
            <a:noFill/>
          </a:ln>
        </p:spPr>
        <p:txBody>
          <a:bodyPr wrap="square" lIns="91440" tIns="45720" rIns="91440" bIns="45720" rtlCol="0" anchor="ctr">
            <a:spAutoFit/>
          </a:bodyPr>
          <a:lstStyle>
            <a:defPPr>
              <a:defRPr lang="en-US"/>
            </a:defPPr>
            <a:lvl1pPr marR="0" lvl="0" indent="0" algn="ctr" fontAlgn="auto">
              <a:lnSpc>
                <a:spcPct val="100000"/>
              </a:lnSpc>
              <a:spcBef>
                <a:spcPts val="0"/>
              </a:spcBef>
              <a:spcAft>
                <a:spcPts val="0"/>
              </a:spcAft>
              <a:buClrTx/>
              <a:buSzTx/>
              <a:buFontTx/>
              <a:buNone/>
              <a:tabLst/>
              <a:defRPr kumimoji="0" sz="1200" b="1" i="0" u="none" strike="noStrike" cap="none" spc="0" normalizeH="0" baseline="0">
                <a:ln>
                  <a:noFill/>
                </a:ln>
                <a:solidFill>
                  <a:prstClr val="white"/>
                </a:solidFill>
                <a:effectLst/>
                <a:uLnTx/>
                <a:uFillTx/>
                <a:latin typeface="Futura PT Light" panose="020B0402020204020303" pitchFamily="34" charset="0"/>
              </a:defRPr>
            </a:lvl1pPr>
            <a:lvl2pPr>
              <a:defRPr/>
            </a:lvl2pPr>
            <a:lvl3pPr>
              <a:defRPr/>
            </a:lvl3pPr>
            <a:lvl4pPr>
              <a:defRPr/>
            </a:lvl4pPr>
            <a:lvl5pPr>
              <a:defRPr/>
            </a:lvl5pPr>
            <a:lvl6pPr>
              <a:defRPr/>
            </a:lvl6pPr>
            <a:lvl7pPr>
              <a:defRPr/>
            </a:lvl7pPr>
            <a:lvl8pPr>
              <a:defRPr/>
            </a:lvl8pPr>
            <a:lvl9pPr>
              <a:defRPr/>
            </a:lvl9p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Futura PT Light"/>
                <a:ea typeface="+mn-ea"/>
                <a:cs typeface="+mn-cs"/>
              </a:rPr>
              <a:t>Officer Transition – Why is it important, and what strategies work?</a:t>
            </a:r>
            <a:endParaRPr kumimoji="0" lang="en-US" sz="1600" b="1" i="0" u="none" strike="noStrike" kern="1200" cap="none" spc="0" normalizeH="0" baseline="0" noProof="0" dirty="0">
              <a:ln>
                <a:noFill/>
              </a:ln>
              <a:solidFill>
                <a:prstClr val="white"/>
              </a:solidFill>
              <a:effectLst/>
              <a:uLnTx/>
              <a:uFillTx/>
              <a:latin typeface="Futura PT Light" panose="020B0402020204020303" pitchFamily="34" charset="0"/>
              <a:ea typeface="+mn-ea"/>
              <a:cs typeface="+mn-cs"/>
            </a:endParaRPr>
          </a:p>
        </p:txBody>
      </p:sp>
      <p:sp>
        <p:nvSpPr>
          <p:cNvPr id="20" name="TextBox 19">
            <a:extLst>
              <a:ext uri="{FF2B5EF4-FFF2-40B4-BE49-F238E27FC236}">
                <a16:creationId xmlns:a16="http://schemas.microsoft.com/office/drawing/2014/main" id="{22B9509C-B66B-F257-C581-2E6616F24B1C}"/>
              </a:ext>
            </a:extLst>
          </p:cNvPr>
          <p:cNvSpPr txBox="1"/>
          <p:nvPr/>
        </p:nvSpPr>
        <p:spPr>
          <a:xfrm>
            <a:off x="138489" y="3927377"/>
            <a:ext cx="11769537" cy="280076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Arial"/>
              </a:rPr>
              <a:t>Guiding Questions: </a:t>
            </a:r>
          </a:p>
          <a:p>
            <a:pPr marL="742950" lvl="1" indent="-285750" algn="just">
              <a:buFont typeface="Arial" panose="020B0604020202020204" pitchFamily="34" charset="0"/>
              <a:buChar char="•"/>
              <a:defRPr/>
            </a:pPr>
            <a:r>
              <a:rPr lang="en-US" sz="1600" dirty="0">
                <a:solidFill>
                  <a:prstClr val="black"/>
                </a:solidFill>
                <a:latin typeface="Calibri" panose="020F0502020204030204"/>
                <a:cs typeface="Arial"/>
              </a:rPr>
              <a:t>Is your mission statement (or organization, more broadly) strong enough so that when you’re not there, and other leaders aren’t there, people still know what to do?</a:t>
            </a:r>
          </a:p>
          <a:p>
            <a:pPr marL="742950" lvl="1" indent="-285750" algn="just">
              <a:buFont typeface="Arial" panose="020B0604020202020204" pitchFamily="34" charset="0"/>
              <a:buChar char="•"/>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Arial"/>
              </a:rPr>
              <a:t>What do others need to know about the club before current/senior leadership leaves?</a:t>
            </a:r>
          </a:p>
          <a:p>
            <a:pPr marL="742950" lvl="1" indent="-285750" algn="just">
              <a:buFont typeface="Arial" panose="020B0604020202020204" pitchFamily="34" charset="0"/>
              <a:buChar char="•"/>
              <a:defRPr/>
            </a:pPr>
            <a:r>
              <a:rPr lang="en-US" sz="1600" dirty="0">
                <a:solidFill>
                  <a:prstClr val="black"/>
                </a:solidFill>
                <a:latin typeface="Calibri" panose="020F0502020204030204"/>
                <a:cs typeface="Arial"/>
              </a:rPr>
              <a:t>How will you know leadership transition has been successful?</a:t>
            </a:r>
          </a:p>
          <a:p>
            <a:pPr marL="285750" indent="-285750" algn="just">
              <a:buFont typeface="Arial" panose="020B0604020202020204" pitchFamily="34" charset="0"/>
              <a:buChar char="•"/>
              <a:defRPr/>
            </a:pPr>
            <a:r>
              <a:rPr lang="en-US" sz="1600" dirty="0">
                <a:solidFill>
                  <a:prstClr val="black"/>
                </a:solidFill>
                <a:latin typeface="Calibri" panose="020F0502020204030204"/>
                <a:cs typeface="Arial"/>
              </a:rPr>
              <a:t>What leadership transition processes can you put in place now to streamline the process for the future?</a:t>
            </a:r>
          </a:p>
          <a:p>
            <a:pPr marL="742950" lvl="1" indent="-285750" algn="just">
              <a:buFont typeface="Arial" panose="020B0604020202020204" pitchFamily="34" charset="0"/>
              <a:buChar char="•"/>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Arial"/>
              </a:rPr>
              <a:t>I</a:t>
            </a:r>
            <a:r>
              <a:rPr lang="en-US" sz="1600" dirty="0">
                <a:solidFill>
                  <a:prstClr val="black"/>
                </a:solidFill>
                <a:latin typeface="Calibri" panose="020F0502020204030204"/>
                <a:cs typeface="Arial"/>
              </a:rPr>
              <a:t>dentify your timelines (applications, interviews, election periods, etc.)</a:t>
            </a:r>
          </a:p>
          <a:p>
            <a:pPr marL="742950" lvl="1" indent="-285750" algn="just">
              <a:buFont typeface="Arial" panose="020B0604020202020204" pitchFamily="34" charset="0"/>
              <a:buChar char="•"/>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Arial"/>
              </a:rPr>
              <a:t>Create</a:t>
            </a:r>
            <a:r>
              <a:rPr lang="en-US" sz="1600" dirty="0">
                <a:solidFill>
                  <a:prstClr val="black"/>
                </a:solidFill>
                <a:latin typeface="Calibri" panose="020F0502020204030204"/>
                <a:cs typeface="Arial"/>
              </a:rPr>
              <a:t> an application in your Bridge group (a general application or position-based)</a:t>
            </a:r>
          </a:p>
          <a:p>
            <a:pPr marL="742950" lvl="1" indent="-285750" algn="just">
              <a:buFont typeface="Arial" panose="020B0604020202020204" pitchFamily="34" charset="0"/>
              <a:buChar char="•"/>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Arial"/>
              </a:rPr>
              <a:t>Assess responsibilities for each o</a:t>
            </a:r>
            <a:r>
              <a:rPr lang="en-US" sz="1600" dirty="0">
                <a:solidFill>
                  <a:prstClr val="black"/>
                </a:solidFill>
                <a:latin typeface="Calibri" panose="020F0502020204030204"/>
                <a:cs typeface="Arial"/>
              </a:rPr>
              <a:t>fficer – determine whether certain positions require an application or interview</a:t>
            </a:r>
          </a:p>
          <a:p>
            <a:pPr marL="742950" lvl="1" indent="-285750" algn="just">
              <a:buFont typeface="Arial" panose="020B0604020202020204" pitchFamily="34" charset="0"/>
              <a:buChar char="•"/>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Arial"/>
              </a:rPr>
              <a:t>Cond</a:t>
            </a:r>
            <a:r>
              <a:rPr lang="en-US" sz="1600" dirty="0">
                <a:solidFill>
                  <a:prstClr val="black"/>
                </a:solidFill>
                <a:latin typeface="Calibri" panose="020F0502020204030204"/>
                <a:cs typeface="Arial"/>
              </a:rPr>
              <a:t>uct interviews or select officers based on quality of applications</a:t>
            </a:r>
          </a:p>
          <a:p>
            <a:pPr marL="742950" lvl="1" indent="-285750" algn="just">
              <a:buFont typeface="Arial" panose="020B0604020202020204" pitchFamily="34" charset="0"/>
              <a:buChar char="•"/>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Arial"/>
              </a:rPr>
              <a:t>Finalize next year’s officers and organize</a:t>
            </a:r>
            <a:r>
              <a:rPr lang="en-US" sz="1600" dirty="0">
                <a:solidFill>
                  <a:prstClr val="black"/>
                </a:solidFill>
                <a:latin typeface="Calibri" panose="020F0502020204030204"/>
                <a:cs typeface="Arial"/>
              </a:rPr>
              <a:t> transition meetings</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Arial"/>
            </a:endParaRPr>
          </a:p>
        </p:txBody>
      </p:sp>
    </p:spTree>
    <p:extLst>
      <p:ext uri="{BB962C8B-B14F-4D97-AF65-F5344CB8AC3E}">
        <p14:creationId xmlns:p14="http://schemas.microsoft.com/office/powerpoint/2010/main" val="3884452718"/>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9d3cb84-6e93-4452-8a4f-c33dcd480786" xsi:nil="true"/>
    <lcf76f155ced4ddcb4097134ff3c332f xmlns="732768e1-1173-40e6-ad24-fc6ec2c35e55">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C83FFC159D33C459666649E0F8885B8" ma:contentTypeVersion="12" ma:contentTypeDescription="Create a new document." ma:contentTypeScope="" ma:versionID="a4aa9ecbbf7aecbacd05f6969a20a257">
  <xsd:schema xmlns:xsd="http://www.w3.org/2001/XMLSchema" xmlns:xs="http://www.w3.org/2001/XMLSchema" xmlns:p="http://schemas.microsoft.com/office/2006/metadata/properties" xmlns:ns2="732768e1-1173-40e6-ad24-fc6ec2c35e55" xmlns:ns3="f9d3cb84-6e93-4452-8a4f-c33dcd480786" targetNamespace="http://schemas.microsoft.com/office/2006/metadata/properties" ma:root="true" ma:fieldsID="949bc53b148a82e816965f13f5f85a35" ns2:_="" ns3:_="">
    <xsd:import namespace="732768e1-1173-40e6-ad24-fc6ec2c35e55"/>
    <xsd:import namespace="f9d3cb84-6e93-4452-8a4f-c33dcd48078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Location"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2768e1-1173-40e6-ad24-fc6ec2c35e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0570c208-9045-4890-9406-2594c6b9c867"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9d3cb84-6e93-4452-8a4f-c33dcd480786"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61779f4-3d34-4093-897d-1d45a0236b42}" ma:internalName="TaxCatchAll" ma:showField="CatchAllData" ma:web="f9d3cb84-6e93-4452-8a4f-c33dcd48078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40ED19-C292-4643-91F2-9F78EF39B77B}">
  <ds:schemaRefs>
    <ds:schemaRef ds:uri="http://schemas.microsoft.com/office/2006/metadata/properties"/>
    <ds:schemaRef ds:uri="http://schemas.microsoft.com/office/infopath/2007/PartnerControls"/>
    <ds:schemaRef ds:uri="f9d3cb84-6e93-4452-8a4f-c33dcd480786"/>
    <ds:schemaRef ds:uri="732768e1-1173-40e6-ad24-fc6ec2c35e55"/>
  </ds:schemaRefs>
</ds:datastoreItem>
</file>

<file path=customXml/itemProps2.xml><?xml version="1.0" encoding="utf-8"?>
<ds:datastoreItem xmlns:ds="http://schemas.openxmlformats.org/officeDocument/2006/customXml" ds:itemID="{EFF21A0F-26DB-4D79-B1BA-5AF8DB53D7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2768e1-1173-40e6-ad24-fc6ec2c35e55"/>
    <ds:schemaRef ds:uri="f9d3cb84-6e93-4452-8a4f-c33dcd4807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E010F44-6616-4148-BC37-DBFB0D0258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93</TotalTime>
  <Words>323</Words>
  <Application>Microsoft Office PowerPoint</Application>
  <PresentationFormat>Widescreen</PresentationFormat>
  <Paragraphs>19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Futura PT Light</vt:lpstr>
      <vt:lpstr>1_office theme</vt:lpstr>
      <vt:lpstr>PowerPoint Presentation</vt:lpstr>
    </vt:vector>
  </TitlesOfParts>
  <Company>Loyola University Maryland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Erin Misiorek</dc:creator>
  <cp:lastModifiedBy>Erin Misiorek</cp:lastModifiedBy>
  <cp:revision>1</cp:revision>
  <dcterms:created xsi:type="dcterms:W3CDTF">2025-05-30T15:37:10Z</dcterms:created>
  <dcterms:modified xsi:type="dcterms:W3CDTF">2025-06-02T14:20:45Z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da50fe2-ad8e-4b2e-b16c-4bb0954d6763_Enabled">
    <vt:lpwstr>true</vt:lpwstr>
  </property>
  <property fmtid="{D5CDD505-2E9C-101B-9397-08002B2CF9AE}" pid="3" name="MSIP_Label_6da50fe2-ad8e-4b2e-b16c-4bb0954d6763_SetDate">
    <vt:lpwstr>2025-05-30T15:55:42Z</vt:lpwstr>
  </property>
  <property fmtid="{D5CDD505-2E9C-101B-9397-08002B2CF9AE}" pid="4" name="MSIP_Label_6da50fe2-ad8e-4b2e-b16c-4bb0954d6763_Method">
    <vt:lpwstr>Standard</vt:lpwstr>
  </property>
  <property fmtid="{D5CDD505-2E9C-101B-9397-08002B2CF9AE}" pid="5" name="MSIP_Label_6da50fe2-ad8e-4b2e-b16c-4bb0954d6763_Name">
    <vt:lpwstr>Internal</vt:lpwstr>
  </property>
  <property fmtid="{D5CDD505-2E9C-101B-9397-08002B2CF9AE}" pid="6" name="MSIP_Label_6da50fe2-ad8e-4b2e-b16c-4bb0954d6763_SiteId">
    <vt:lpwstr>30ae0a8f-3cdf-44fd-af34-278bf639b85d</vt:lpwstr>
  </property>
  <property fmtid="{D5CDD505-2E9C-101B-9397-08002B2CF9AE}" pid="7" name="MSIP_Label_6da50fe2-ad8e-4b2e-b16c-4bb0954d6763_ActionId">
    <vt:lpwstr>0d960d25-1e2a-432e-849a-b11ba13ecc54</vt:lpwstr>
  </property>
  <property fmtid="{D5CDD505-2E9C-101B-9397-08002B2CF9AE}" pid="8" name="MSIP_Label_6da50fe2-ad8e-4b2e-b16c-4bb0954d6763_ContentBits">
    <vt:lpwstr>2</vt:lpwstr>
  </property>
  <property fmtid="{D5CDD505-2E9C-101B-9397-08002B2CF9AE}" pid="9" name="MSIP_Label_6da50fe2-ad8e-4b2e-b16c-4bb0954d6763_Tag">
    <vt:lpwstr>10, 3, 0, 1</vt:lpwstr>
  </property>
  <property fmtid="{D5CDD505-2E9C-101B-9397-08002B2CF9AE}" pid="10" name="ClassificationContentMarkingFooterLocations">
    <vt:lpwstr>1_office theme:8</vt:lpwstr>
  </property>
  <property fmtid="{D5CDD505-2E9C-101B-9397-08002B2CF9AE}" pid="11" name="ClassificationContentMarkingFooterText">
    <vt:lpwstr>Loyola University Maryland Internal Use Only</vt:lpwstr>
  </property>
  <property fmtid="{D5CDD505-2E9C-101B-9397-08002B2CF9AE}" pid="12" name="ContentTypeId">
    <vt:lpwstr>0x0101002C83FFC159D33C459666649E0F8885B8</vt:lpwstr>
  </property>
</Properties>
</file>